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65" r:id="rId3"/>
    <p:sldId id="259" r:id="rId4"/>
    <p:sldId id="257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0995" autoAdjust="0"/>
  </p:normalViewPr>
  <p:slideViewPr>
    <p:cSldViewPr>
      <p:cViewPr>
        <p:scale>
          <a:sx n="75" d="100"/>
          <a:sy n="75" d="100"/>
        </p:scale>
        <p:origin x="-17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4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14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4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B8711D-DEAD-4D87-B53F-F936EEEBC13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E8428-AF1D-4B59-A5F4-BC22DB5701D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CB0F4-52CC-4373-9F51-12C83054027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926DB0FA-4D48-4E75-B5C8-A7D3024F913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62D3F-3528-4855-AC6C-950C8D945C9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E3490-ACED-4A2A-B762-6065513CAE9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6DAF4-368F-4E1F-8B37-2A620D7AF09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F5307-AFC9-472E-87D8-46E58888B07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A09D3-346F-4B2A-B399-8BF74F15647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40F57-A45F-499E-9E07-6D864AFC548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30E1D-D77D-41B1-A2A7-04AF8FD860A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9068F-449A-4E66-85DE-4C1DBEE4115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041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042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042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04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04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36A3EBE-5941-42FD-B532-3A4A2E8E1356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043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043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>
                <a:latin typeface="Book Antiqua" pitchFamily="18" charset="0"/>
              </a:rPr>
              <a:t>Klaus Merkel Contabilidade Ltda.</a:t>
            </a:r>
            <a:br>
              <a:rPr lang="pt-BR" sz="3600">
                <a:latin typeface="Book Antiqua" pitchFamily="18" charset="0"/>
              </a:rPr>
            </a:br>
            <a:endParaRPr lang="pt-BR" sz="1800">
              <a:latin typeface="Book Antiqua" pitchFamily="18" charset="0"/>
            </a:endParaRPr>
          </a:p>
        </p:txBody>
      </p:sp>
      <p:sp>
        <p:nvSpPr>
          <p:cNvPr id="77829" name="Rectangle 5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 typeface="Wingdings" pitchFamily="2" charset="2"/>
              <a:buNone/>
            </a:pPr>
            <a:r>
              <a:rPr lang="pt-BR" sz="4000" b="1">
                <a:effectLst/>
                <a:latin typeface="Arial Unicode MS" pitchFamily="34" charset="-128"/>
              </a:rPr>
              <a:t>Pruefung und Steuerberatung</a:t>
            </a:r>
          </a:p>
          <a:p>
            <a:pPr algn="r">
              <a:buFont typeface="Wingdings" pitchFamily="2" charset="2"/>
              <a:buNone/>
            </a:pPr>
            <a:endParaRPr lang="pt-BR" sz="4000" b="1">
              <a:effectLst/>
              <a:latin typeface="Arial Unicode MS" pitchFamily="34" charset="-128"/>
            </a:endParaRPr>
          </a:p>
          <a:p>
            <a:pPr algn="r">
              <a:buFont typeface="Wingdings" pitchFamily="2" charset="2"/>
              <a:buNone/>
            </a:pPr>
            <a:r>
              <a:rPr lang="pt-BR" sz="4000" b="1">
                <a:effectLst/>
                <a:latin typeface="Arial Unicode MS" pitchFamily="34" charset="-128"/>
              </a:rPr>
              <a:t>Assistenz im Controlling</a:t>
            </a:r>
          </a:p>
          <a:p>
            <a:pPr algn="r">
              <a:buFont typeface="Wingdings" pitchFamily="2" charset="2"/>
              <a:buNone/>
            </a:pPr>
            <a:endParaRPr lang="pt-BR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dirty="0">
                <a:latin typeface="Book Antiqua" pitchFamily="18" charset="0"/>
              </a:rPr>
              <a:t>Klaus </a:t>
            </a:r>
            <a:r>
              <a:rPr lang="pt-BR" sz="3200" dirty="0" err="1">
                <a:latin typeface="Book Antiqua" pitchFamily="18" charset="0"/>
              </a:rPr>
              <a:t>Merkel</a:t>
            </a:r>
            <a:r>
              <a:rPr lang="pt-BR" sz="3200" dirty="0">
                <a:latin typeface="Book Antiqua" pitchFamily="18" charset="0"/>
              </a:rPr>
              <a:t> Contabilidade Ltda.</a:t>
            </a:r>
            <a:br>
              <a:rPr lang="pt-BR" sz="3200" dirty="0">
                <a:latin typeface="Book Antiqua" pitchFamily="18" charset="0"/>
              </a:rPr>
            </a:br>
            <a:r>
              <a:rPr lang="pt-BR" sz="3200" dirty="0">
                <a:latin typeface="Book Antiqua" pitchFamily="18" charset="0"/>
              </a:rPr>
              <a:t> </a:t>
            </a:r>
            <a:r>
              <a:rPr lang="pt-BR" sz="1800" dirty="0">
                <a:latin typeface="Book Antiqua" pitchFamily="18" charset="0"/>
              </a:rPr>
              <a:t>Rua Cláudio Rossi, 573 – 01547-000 São Paulo – </a:t>
            </a:r>
            <a:r>
              <a:rPr lang="pt-BR" sz="1800" dirty="0" err="1">
                <a:latin typeface="Book Antiqua" pitchFamily="18" charset="0"/>
              </a:rPr>
              <a:t>S.P.</a:t>
            </a:r>
            <a:r>
              <a:rPr lang="pt-BR" sz="1800" dirty="0">
                <a:latin typeface="Book Antiqua" pitchFamily="18" charset="0"/>
              </a:rPr>
              <a:t/>
            </a:r>
            <a:br>
              <a:rPr lang="pt-BR" sz="1800" dirty="0">
                <a:latin typeface="Book Antiqua" pitchFamily="18" charset="0"/>
              </a:rPr>
            </a:br>
            <a:r>
              <a:rPr lang="pt-BR" sz="1800" dirty="0">
                <a:latin typeface="Book Antiqua" pitchFamily="18" charset="0"/>
              </a:rPr>
              <a:t>Tel. 0055-11-2215-1008 – E-mail: </a:t>
            </a:r>
            <a:r>
              <a:rPr lang="pt-BR" sz="1800" dirty="0" smtClean="0">
                <a:latin typeface="Book Antiqua" pitchFamily="18" charset="0"/>
              </a:rPr>
              <a:t>merkelconsulting@gmail.com</a:t>
            </a:r>
            <a:endParaRPr lang="pt-BR" sz="1800" dirty="0">
              <a:latin typeface="Book Antiqua" pitchFamily="18" charset="0"/>
            </a:endParaRP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err="1">
                <a:effectLst/>
                <a:latin typeface="Arial Unicode MS" pitchFamily="34" charset="-128"/>
              </a:rPr>
              <a:t>Dienstleistungen</a:t>
            </a:r>
            <a:r>
              <a:rPr lang="pt-BR" sz="2000" b="1" dirty="0">
                <a:effectLst/>
                <a:latin typeface="Arial Unicode MS" pitchFamily="34" charset="-128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b="1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-	</a:t>
            </a:r>
            <a:r>
              <a:rPr lang="pt-BR" sz="2000" dirty="0" err="1">
                <a:effectLst/>
                <a:latin typeface="Arial Unicode MS" pitchFamily="34" charset="-128"/>
              </a:rPr>
              <a:t>Pruefung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von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Bilanzen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und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Geschaeftsplaenen</a:t>
            </a:r>
            <a:endParaRPr lang="pt-BR" sz="2000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effectLst/>
                <a:latin typeface="Arial Unicode MS" pitchFamily="34" charset="-128"/>
              </a:rPr>
              <a:t>-	</a:t>
            </a:r>
            <a:r>
              <a:rPr lang="pt-BR" sz="2000" dirty="0" err="1">
                <a:effectLst/>
                <a:latin typeface="Arial Unicode MS" pitchFamily="34" charset="-128"/>
              </a:rPr>
              <a:t>Assistenz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im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Controlling</a:t>
            </a:r>
            <a:r>
              <a:rPr lang="pt-BR" sz="2000" dirty="0">
                <a:effectLst/>
                <a:latin typeface="Arial Unicode MS" pitchFamily="34" charset="-128"/>
              </a:rPr>
              <a:t>, </a:t>
            </a:r>
            <a:r>
              <a:rPr lang="pt-BR" sz="2000" dirty="0" err="1">
                <a:effectLst/>
                <a:latin typeface="Arial Unicode MS" pitchFamily="34" charset="-128"/>
              </a:rPr>
              <a:t>Zeitmanagement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als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ReWe-Leiter</a:t>
            </a:r>
            <a:endParaRPr lang="pt-BR" sz="2000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effectLst/>
                <a:latin typeface="Arial Unicode MS" pitchFamily="34" charset="-128"/>
              </a:rPr>
              <a:t>-	</a:t>
            </a:r>
            <a:r>
              <a:rPr lang="pt-BR" sz="2000" dirty="0" err="1">
                <a:effectLst/>
                <a:latin typeface="Arial Unicode MS" pitchFamily="34" charset="-128"/>
              </a:rPr>
              <a:t>Steuerberatung</a:t>
            </a:r>
            <a:endParaRPr lang="pt-BR" sz="2000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err="1">
                <a:effectLst/>
                <a:latin typeface="Arial Unicode MS" pitchFamily="34" charset="-128"/>
              </a:rPr>
              <a:t>Die</a:t>
            </a:r>
            <a:r>
              <a:rPr lang="pt-BR" sz="2000" b="1" dirty="0">
                <a:effectLst/>
                <a:latin typeface="Arial Unicode MS" pitchFamily="34" charset="-128"/>
              </a:rPr>
              <a:t> </a:t>
            </a:r>
            <a:r>
              <a:rPr lang="pt-BR" sz="2000" b="1" dirty="0" err="1">
                <a:effectLst/>
                <a:latin typeface="Arial Unicode MS" pitchFamily="34" charset="-128"/>
              </a:rPr>
              <a:t>Berichte</a:t>
            </a:r>
            <a:r>
              <a:rPr lang="pt-BR" sz="2000" b="1" dirty="0">
                <a:effectLst/>
                <a:latin typeface="Arial Unicode MS" pitchFamily="34" charset="-128"/>
              </a:rPr>
              <a:t> </a:t>
            </a:r>
            <a:r>
              <a:rPr lang="pt-BR" sz="2000" b="1" dirty="0" err="1">
                <a:effectLst/>
                <a:latin typeface="Arial Unicode MS" pitchFamily="34" charset="-128"/>
              </a:rPr>
              <a:t>als</a:t>
            </a:r>
            <a:r>
              <a:rPr lang="pt-BR" sz="2000" b="1" dirty="0">
                <a:effectLst/>
                <a:latin typeface="Arial Unicode MS" pitchFamily="34" charset="-128"/>
              </a:rPr>
              <a:t> </a:t>
            </a:r>
            <a:r>
              <a:rPr lang="pt-BR" sz="2000" b="1" dirty="0" err="1">
                <a:effectLst/>
                <a:latin typeface="Arial Unicode MS" pitchFamily="34" charset="-128"/>
              </a:rPr>
              <a:t>greifbares</a:t>
            </a:r>
            <a:r>
              <a:rPr lang="pt-BR" sz="2000" b="1" dirty="0">
                <a:effectLst/>
                <a:latin typeface="Arial Unicode MS" pitchFamily="34" charset="-128"/>
              </a:rPr>
              <a:t> </a:t>
            </a:r>
            <a:r>
              <a:rPr lang="pt-BR" sz="2000" b="1" dirty="0" err="1">
                <a:effectLst/>
                <a:latin typeface="Arial Unicode MS" pitchFamily="34" charset="-128"/>
              </a:rPr>
              <a:t>Ergebnis</a:t>
            </a:r>
            <a:r>
              <a:rPr lang="pt-BR" sz="2000" b="1" dirty="0">
                <a:effectLst/>
                <a:latin typeface="Arial Unicode MS" pitchFamily="34" charset="-128"/>
              </a:rPr>
              <a:t> der </a:t>
            </a:r>
            <a:r>
              <a:rPr lang="pt-BR" sz="2000" b="1" dirty="0" err="1">
                <a:effectLst/>
                <a:latin typeface="Arial Unicode MS" pitchFamily="34" charset="-128"/>
              </a:rPr>
              <a:t>Arbeiten</a:t>
            </a:r>
            <a:r>
              <a:rPr lang="pt-BR" sz="2000" b="1" dirty="0">
                <a:effectLst/>
                <a:latin typeface="Arial Unicode MS" pitchFamily="34" charset="-128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b="1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-	</a:t>
            </a:r>
            <a:r>
              <a:rPr lang="pt-BR" sz="2000" dirty="0" err="1">
                <a:effectLst/>
                <a:latin typeface="Arial Unicode MS" pitchFamily="34" charset="-128"/>
              </a:rPr>
              <a:t>Erstellung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entsprechend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dem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vereinbarten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Arbeitsumfang</a:t>
            </a:r>
            <a:r>
              <a:rPr lang="pt-BR" sz="2000" dirty="0">
                <a:effectLst/>
                <a:latin typeface="Arial Unicode MS" pitchFamily="34" charset="-128"/>
              </a:rPr>
              <a:t>, </a:t>
            </a:r>
            <a:r>
              <a:rPr lang="pt-BR" sz="2000" dirty="0" err="1">
                <a:effectLst/>
                <a:latin typeface="Arial Unicode MS" pitchFamily="34" charset="-128"/>
              </a:rPr>
              <a:t>nach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Ende</a:t>
            </a:r>
            <a:r>
              <a:rPr lang="pt-BR" sz="2000" dirty="0">
                <a:effectLst/>
                <a:latin typeface="Arial Unicode MS" pitchFamily="34" charset="-128"/>
              </a:rPr>
              <a:t> der </a:t>
            </a:r>
            <a:r>
              <a:rPr lang="pt-BR" sz="2000" dirty="0" err="1">
                <a:effectLst/>
                <a:latin typeface="Arial Unicode MS" pitchFamily="34" charset="-128"/>
              </a:rPr>
              <a:t>Pruefung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bzw</a:t>
            </a:r>
            <a:r>
              <a:rPr lang="pt-BR" sz="2000" dirty="0">
                <a:effectLst/>
                <a:latin typeface="Arial Unicode MS" pitchFamily="34" charset="-128"/>
              </a:rPr>
              <a:t>. </a:t>
            </a:r>
            <a:r>
              <a:rPr lang="pt-BR" sz="2000" dirty="0" err="1">
                <a:effectLst/>
                <a:latin typeface="Arial Unicode MS" pitchFamily="34" charset="-128"/>
              </a:rPr>
              <a:t>Beratung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umgehend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zugestellt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effectLst/>
                <a:latin typeface="Arial Unicode MS" pitchFamily="34" charset="-128"/>
              </a:rPr>
              <a:t>-	</a:t>
            </a:r>
            <a:r>
              <a:rPr lang="pt-BR" sz="2000" dirty="0" err="1">
                <a:effectLst/>
                <a:latin typeface="Arial Unicode MS" pitchFamily="34" charset="-128"/>
              </a:rPr>
              <a:t>Berichtssprachen</a:t>
            </a:r>
            <a:r>
              <a:rPr lang="pt-BR" sz="2000" dirty="0">
                <a:effectLst/>
                <a:latin typeface="Arial Unicode MS" pitchFamily="34" charset="-128"/>
              </a:rPr>
              <a:t>: </a:t>
            </a:r>
            <a:r>
              <a:rPr lang="pt-BR" sz="2000" dirty="0" err="1">
                <a:effectLst/>
                <a:latin typeface="Arial Unicode MS" pitchFamily="34" charset="-128"/>
              </a:rPr>
              <a:t>Englisch</a:t>
            </a:r>
            <a:r>
              <a:rPr lang="pt-BR" sz="2000" dirty="0">
                <a:effectLst/>
                <a:latin typeface="Arial Unicode MS" pitchFamily="34" charset="-128"/>
              </a:rPr>
              <a:t>, </a:t>
            </a:r>
            <a:r>
              <a:rPr lang="pt-BR" sz="2000" dirty="0" err="1">
                <a:effectLst/>
                <a:latin typeface="Arial Unicode MS" pitchFamily="34" charset="-128"/>
              </a:rPr>
              <a:t>Portugiesisch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oder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Deutsch</a:t>
            </a:r>
            <a:r>
              <a:rPr lang="pt-BR" sz="2000" dirty="0">
                <a:effectLst/>
                <a:latin typeface="Arial Unicode MS" pitchFamily="34" charset="-128"/>
              </a:rPr>
              <a:t>, </a:t>
            </a:r>
            <a:r>
              <a:rPr lang="pt-BR" sz="2000" dirty="0" err="1">
                <a:effectLst/>
                <a:latin typeface="Arial Unicode MS" pitchFamily="34" charset="-128"/>
              </a:rPr>
              <a:t>nach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Wunsch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des</a:t>
            </a:r>
            <a:r>
              <a:rPr lang="pt-BR" sz="2000" dirty="0">
                <a:effectLst/>
                <a:latin typeface="Arial Unicode MS" pitchFamily="34" charset="-128"/>
              </a:rPr>
              <a:t> </a:t>
            </a:r>
            <a:r>
              <a:rPr lang="pt-BR" sz="2000" dirty="0" err="1">
                <a:effectLst/>
                <a:latin typeface="Arial Unicode MS" pitchFamily="34" charset="-128"/>
              </a:rPr>
              <a:t>Mandanten</a:t>
            </a:r>
            <a:endParaRPr lang="pt-BR" sz="2000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 dirty="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 Contabilidade Ltda.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Pruefungen von Bilanzen und Geschaeftsplaenen</a:t>
            </a: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1800" b="1">
                <a:effectLst/>
                <a:latin typeface="Arial Unicode MS" pitchFamily="34" charset="-128"/>
              </a:rPr>
              <a:t>PRUEFUNG VON JAHRESABSCHLUESSEN MIT SCHWERPUNKT AUF DEN PUNKTEN, DIE FUER DEN INVESTOR AUSSCHLAGGEBEND SIND, ZUM BEISPIEL: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80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latin typeface="Arial Unicode MS" pitchFamily="34" charset="-128"/>
              </a:rPr>
              <a:t>-	</a:t>
            </a:r>
            <a:r>
              <a:rPr lang="pt-BR" sz="1800">
                <a:effectLst/>
                <a:latin typeface="Arial Unicode MS" pitchFamily="34" charset="-128"/>
              </a:rPr>
              <a:t>Die Gewinn- und Verlustrechnung findet ihren Niederschlag im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	Cash Flow der Gesellschaft?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	Die Gewinn- und Verlustrechung zeigt die tatsaechliche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	Situation der Gesellschaft? Existieren wesentliche ungewoehnliche Posten?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	Die ausgewiesenen Verbindlichkeiten sind vollstaendig?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	Welche Risiken fehlen in den Rueckstellungen?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	Existieren die ausgewiesenen Aktiva? Basieren ihre Buchwerte auf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	Anschaffungskosten oder fanden Aufwertungen statt? Sind die Aktiva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	werthaltig?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latin typeface="Arial Unicode MS" pitchFamily="34" charset="-128"/>
              </a:rPr>
              <a:t>	   </a:t>
            </a:r>
          </a:p>
          <a:p>
            <a:pPr>
              <a:lnSpc>
                <a:spcPct val="80000"/>
              </a:lnSpc>
            </a:pPr>
            <a:endParaRPr lang="pt-BR" sz="180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 Contabilidade Ltda.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 Pruefungen von Bilanzen und Geschaeftsplaenen </a:t>
            </a:r>
          </a:p>
        </p:txBody>
      </p:sp>
      <p:sp>
        <p:nvSpPr>
          <p:cNvPr id="798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>
                <a:effectLst/>
                <a:latin typeface="Arial Unicode MS" pitchFamily="34" charset="-128"/>
              </a:rPr>
              <a:t>PRUEFUNG VON GESCHAEFTSPLAENEN: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000">
                <a:effectLst/>
                <a:latin typeface="Arial Unicode MS" pitchFamily="34" charset="-128"/>
              </a:rPr>
              <a:t>-	</a:t>
            </a:r>
            <a:r>
              <a:rPr lang="pt-BR" sz="1800">
                <a:effectLst/>
                <a:latin typeface="Arial Unicode MS" pitchFamily="34" charset="-128"/>
              </a:rPr>
              <a:t>Die geplanten Umsaetze basieren auf plausiblen Annahmen und die Gesellschaft verfuegt ueber die notwendigen Kapazitaeten?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>
                <a:effectLst/>
                <a:latin typeface="Arial Unicode MS" pitchFamily="34" charset="-128"/>
              </a:rPr>
              <a:t>-	Die geplanten Umsatzmargen basieren auf einer normalisierten  Kostenstruktur entsprechend den tatsaechlichen Verhaeltnissen der  Gesellschaft und die Umsatzsteuern auf tatsaechlicher Gesetzeslage?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>
                <a:effectLst/>
                <a:latin typeface="Arial Unicode MS" pitchFamily="34" charset="-128"/>
              </a:rPr>
              <a:t>- 	Die Vertriebs- und Verwaltungskosten spiegeln die notwendigen Kapazitaeten wieder und sind realistisch bzw. erreichbar?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 	Die Planung beruecksichtigt Reorganisationskosten?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 	Welches ist die Struktur der geplanten Zinskosten bzw. Kapitalkosten?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effectLst/>
                <a:latin typeface="Arial Unicode MS" pitchFamily="34" charset="-128"/>
              </a:rPr>
              <a:t>- 	Wie schlagen sich Tilgungen von Schulden in der Planung nieder?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latin typeface="Arial Unicode MS" pitchFamily="34" charset="-128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40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 Contabilidade Ltda.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Assistenz im Controlling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400">
                <a:latin typeface="Arial Unicode MS" pitchFamily="34" charset="-128"/>
              </a:rPr>
              <a:t>-   </a:t>
            </a:r>
            <a:r>
              <a:rPr lang="pt-BR" sz="2000">
                <a:latin typeface="Arial Unicode MS" pitchFamily="34" charset="-128"/>
              </a:rPr>
              <a:t>Anfertigung jaehrlicher und unterjaehriger Finanzplanungen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latin typeface="Arial Unicode MS" pitchFamily="34" charset="-128"/>
              </a:rPr>
              <a:t>-   Reporting Packages entsprechend US GAAP, IFRS oder deutschem HGB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latin typeface="Arial Unicode MS" pitchFamily="34" charset="-128"/>
              </a:rPr>
              <a:t>-   Ablaufpruefung und Reorganisation von Finanzabteilungen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latin typeface="Arial Unicode MS" pitchFamily="34" charset="-128"/>
              </a:rPr>
              <a:t>-   Beratung in der Auswahl und in der Einfuehrung von ERP- Systemen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>
                <a:latin typeface="Arial Unicode MS" pitchFamily="34" charset="-128"/>
              </a:rPr>
              <a:t>Beratung in der Einfuehrung einer Kostentraegerrechnung, insbesondere bei langfristiger Auftragsfertigung (Turn Key etc.)</a:t>
            </a:r>
            <a:r>
              <a:rPr lang="pt-BR" sz="2000">
                <a:latin typeface="Book Antiqua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BR" sz="2000">
              <a:latin typeface="Book Antiqua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>
                <a:latin typeface="Arial Unicode MS" pitchFamily="34" charset="-128"/>
              </a:rPr>
              <a:t>Zeitmanagement als Leiter des Rechnungswesens</a:t>
            </a:r>
            <a:r>
              <a:rPr lang="pt-BR" sz="200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 Contabilidade Ltda.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Steuerberatung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  Planungsrechnungen fuer die Besteuerung von Produkten auf allen Handelsebenen bis hin zum Endabnehmer (z.B. zum Zwecke der Auswahl des geeignetsten Vertriebsweges)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  Analysen der steuerlichen Belastung von Versteuerung nach bilanziellem Gewinn oder Pauschalversteuerung sowie der steuerlichen Belastung/ Entlastung von Finanzierungsmassnahmen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  Pruefung der Erfuellung steuerlicher Haupt- und Nebenpflichten mit Analsyse moeglicher Risiken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  Steuerberatung natuerlicher Personen mit Auslandseinkuenften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Akademische u. sonst. berufl. Qualifikationen </a:t>
            </a:r>
            <a:br>
              <a:rPr lang="pt-BR" sz="2800">
                <a:latin typeface="Book Antiqua" pitchFamily="18" charset="0"/>
              </a:rPr>
            </a:br>
            <a:endParaRPr lang="pt-BR" sz="2800">
              <a:latin typeface="Book Antiqua" pitchFamily="18" charset="0"/>
            </a:endParaRP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600" b="1">
                <a:latin typeface="Book Antiqua" pitchFamily="18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	Universitaetsabschluss als Diplom-Kaufmann (Uni Giessen)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	Bachelor in Rechnungswesen  (Brasilien) mit brasilianischen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     Berufsregistern als vereidigter Buchhalter/ StB und WP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	Aufbaustudium in Controlling an der FGV São Paulo.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	Diplom in Handelsenglisch (hoechste Stufe) der  Industrie-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	und Handelskammer zu London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	Examen als Umweltpruefer ISO 14.000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600" b="1">
                <a:effectLst/>
                <a:latin typeface="Book Antiqua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>
              <a:effectLst/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>
                <a:latin typeface="Book Antiqua" pitchFamily="18" charset="0"/>
              </a:rPr>
              <a:t>Klaus Merkel</a:t>
            </a:r>
            <a:br>
              <a:rPr lang="pt-BR" sz="2800">
                <a:latin typeface="Book Antiqua" pitchFamily="18" charset="0"/>
              </a:rPr>
            </a:br>
            <a:r>
              <a:rPr lang="pt-BR" sz="2800">
                <a:latin typeface="Book Antiqua" pitchFamily="18" charset="0"/>
              </a:rPr>
              <a:t>Zusammenfassung der Berufserfahrung 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800">
                <a:latin typeface="Book Antiqua" pitchFamily="18" charset="0"/>
              </a:rPr>
              <a:t> 	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>
                <a:effectLst/>
                <a:latin typeface="Arial Unicode MS" pitchFamily="34" charset="-128"/>
              </a:rPr>
              <a:t>Langjaehrige Erfahrung in hoeheren Positionen in Pruefungs- und Beratungsunternehmen der ersten Linie (Arthur Andersen, Roland Berger), gesammelt in Deutschland und Brasilien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>
                <a:effectLst/>
                <a:latin typeface="Arial Unicode MS" pitchFamily="34" charset="-128"/>
              </a:rPr>
              <a:t>Umfangreiche Erfahrung als Controller und Finanzmanager in der Industrie, hier eingeschlossen die Erfahrung als Verantwortlicher fuer die Einfuehrung eines integrierten EDV- Systems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BR" sz="200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effectLst/>
                <a:latin typeface="Arial Unicode MS" pitchFamily="34" charset="-128"/>
              </a:rPr>
              <a:t>- 	Umfangreiche Erfahrung in der Beratung von Investoren aus Taetigkeit als Selbstaendiger</a:t>
            </a:r>
            <a:endParaRPr lang="pt-BR" sz="2000">
              <a:effectLst/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Book Antiqua" pitchFamily="18" charset="0"/>
              </a:rPr>
              <a:t>	Klaus Merkel Contabilidade Ltda.</a:t>
            </a:r>
            <a:br>
              <a:rPr lang="pt-BR" sz="3200">
                <a:latin typeface="Book Antiqua" pitchFamily="18" charset="0"/>
              </a:rPr>
            </a:br>
            <a:endParaRPr lang="pt-BR" sz="3200">
              <a:latin typeface="Book Antiqua" pitchFamily="18" charset="0"/>
            </a:endParaRPr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sz="2000" b="1" dirty="0" err="1">
                <a:effectLst/>
                <a:latin typeface="Arial Unicode MS" pitchFamily="34" charset="-128"/>
              </a:rPr>
              <a:t>Kontakt</a:t>
            </a:r>
            <a:r>
              <a:rPr lang="pt-BR" sz="2000" b="1" dirty="0">
                <a:effectLst/>
                <a:latin typeface="Arial Unicode MS" pitchFamily="34" charset="-128"/>
              </a:rPr>
              <a:t>:</a:t>
            </a:r>
          </a:p>
          <a:p>
            <a:pPr>
              <a:lnSpc>
                <a:spcPct val="80000"/>
              </a:lnSpc>
            </a:pPr>
            <a:endParaRPr lang="pt-BR" sz="2000" b="1" dirty="0">
              <a:effectLst/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Klaus </a:t>
            </a:r>
            <a:r>
              <a:rPr lang="pt-BR" sz="2000" dirty="0" err="1">
                <a:latin typeface="Arial Unicode MS" pitchFamily="34" charset="-128"/>
              </a:rPr>
              <a:t>Merkel</a:t>
            </a:r>
            <a:endParaRPr lang="pt-BR" sz="2000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Rua Cláudio Rossi, 573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01547-000 São Paulo – </a:t>
            </a:r>
            <a:r>
              <a:rPr lang="pt-BR" sz="2000" dirty="0" err="1">
                <a:latin typeface="Arial Unicode MS" pitchFamily="34" charset="-128"/>
              </a:rPr>
              <a:t>S.P.</a:t>
            </a:r>
            <a:endParaRPr lang="pt-BR" sz="2000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</a:t>
            </a:r>
            <a:r>
              <a:rPr lang="pt-BR" sz="2000" dirty="0" err="1">
                <a:latin typeface="Arial Unicode MS" pitchFamily="34" charset="-128"/>
              </a:rPr>
              <a:t>Brasilien</a:t>
            </a:r>
            <a:endParaRPr lang="pt-BR" sz="2000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Tel.: 00xx55- 11- 2215-1008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Arial Unicode MS" pitchFamily="34" charset="-128"/>
              </a:rPr>
              <a:t>	E-mail: </a:t>
            </a:r>
            <a:r>
              <a:rPr lang="pt-BR" sz="2000" dirty="0" smtClean="0">
                <a:latin typeface="Arial Unicode MS" pitchFamily="34" charset="-128"/>
              </a:rPr>
              <a:t>merkelconsulting@gmail.com</a:t>
            </a:r>
            <a:r>
              <a:rPr lang="pt-BR" sz="2000" dirty="0" smtClean="0">
                <a:latin typeface="Book Antiqua" pitchFamily="18" charset="0"/>
              </a:rPr>
              <a:t> </a:t>
            </a:r>
            <a:endParaRPr lang="pt-BR" sz="2000" dirty="0">
              <a:latin typeface="Book Antiqu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>
                <a:latin typeface="Book Antiqua" pitchFamily="18" charset="0"/>
              </a:rPr>
              <a:t>     </a:t>
            </a:r>
            <a:r>
              <a:rPr lang="pt-BR" sz="2000" dirty="0" err="1">
                <a:latin typeface="Arial Unicode MS" pitchFamily="34" charset="-128"/>
              </a:rPr>
              <a:t>Webseite</a:t>
            </a:r>
            <a:r>
              <a:rPr lang="pt-BR" sz="2000" dirty="0">
                <a:latin typeface="Arial Unicode MS" pitchFamily="34" charset="-128"/>
              </a:rPr>
              <a:t>: </a:t>
            </a:r>
            <a:r>
              <a:rPr lang="pt-BR" sz="2000" dirty="0" smtClean="0">
                <a:latin typeface="Arial Unicode MS" pitchFamily="34" charset="-128"/>
              </a:rPr>
              <a:t>www.klausmerkel.com</a:t>
            </a:r>
            <a:endParaRPr lang="pt-BR" sz="2000" dirty="0">
              <a:latin typeface="Arial Unicode MS" pitchFamily="34" charset="-128"/>
            </a:endParaRPr>
          </a:p>
        </p:txBody>
      </p:sp>
      <p:pic>
        <p:nvPicPr>
          <p:cNvPr id="86020" name="Picture 4" descr="Passaporte200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21300" y="1905000"/>
            <a:ext cx="2563813" cy="2963863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amadas sobrepostas">
  <a:themeElements>
    <a:clrScheme name="Camadas sobreposta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Camadas sobreposta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sobreposta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sobreposta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sobreposta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Camadas sobrepostas</Template>
  <TotalTime>244</TotalTime>
  <Words>190</Words>
  <Application>Microsoft Office PowerPoint</Application>
  <PresentationFormat>Apresentação na tela (4:3)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Book Antiqua</vt:lpstr>
      <vt:lpstr>Arial Unicode MS</vt:lpstr>
      <vt:lpstr>Camadas sobrepostas</vt:lpstr>
      <vt:lpstr>Klaus Merkel Contabilidade Ltda. </vt:lpstr>
      <vt:lpstr>Klaus Merkel Contabilidade Ltda.  Rua Cláudio Rossi, 573 – 01547-000 São Paulo – S.P. Tel. 0055-11-2215-1008 – E-mail: merkelconsulting@gmail.com</vt:lpstr>
      <vt:lpstr>Klaus Merkel Contabilidade Ltda. Pruefungen von Bilanzen und Geschaeftsplaenen</vt:lpstr>
      <vt:lpstr>Klaus Merkel Contabilidade Ltda.  Pruefungen von Bilanzen und Geschaeftsplaenen </vt:lpstr>
      <vt:lpstr>Klaus Merkel Contabilidade Ltda. Assistenz im Controlling</vt:lpstr>
      <vt:lpstr>Klaus Merkel Contabilidade Ltda. Steuerberatung</vt:lpstr>
      <vt:lpstr>Klaus Merkel Akademische u. sonst. berufl. Qualifikationen  </vt:lpstr>
      <vt:lpstr>Klaus Merkel Zusammenfassung der Berufserfahrung </vt:lpstr>
      <vt:lpstr> Klaus Merkel Contabilidade Ltda. 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 Merkel Revisões Contábeis e de Viabilidade de Negócios </dc:title>
  <dc:creator>Klaus</dc:creator>
  <cp:lastModifiedBy>klaus</cp:lastModifiedBy>
  <cp:revision>28</cp:revision>
  <cp:lastPrinted>1601-01-01T00:00:00Z</cp:lastPrinted>
  <dcterms:created xsi:type="dcterms:W3CDTF">2007-04-19T12:17:54Z</dcterms:created>
  <dcterms:modified xsi:type="dcterms:W3CDTF">2013-01-03T22:00:31Z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